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03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853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Prototype of a Blockchain-Based Sugar Beet Production Tokenization System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2374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Master Thesis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76452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Mentor: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Dr. Dušan Gajić, Associate Professor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30530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Candidate: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Mihajlo Bogdanović RA 64/2021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84608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University of Novi Sad • Faculty of Technical Sciences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07206"/>
            <a:ext cx="5108853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Backend Architecture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7830" y="1452443"/>
            <a:ext cx="13154739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0690" y="14753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5" name="Text 3"/>
          <p:cNvSpPr/>
          <p:nvPr/>
        </p:nvSpPr>
        <p:spPr>
          <a:xfrm>
            <a:off x="1129546" y="16597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Routes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29546" y="2058591"/>
            <a:ext cx="1274016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Define API routes and connect them to controllers.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014532" y="2745343"/>
            <a:ext cx="12878038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037392" y="27682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9" name="Text 7"/>
          <p:cNvSpPr/>
          <p:nvPr/>
        </p:nvSpPr>
        <p:spPr>
          <a:xfrm>
            <a:off x="1406247" y="29526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Controllers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06247" y="3351490"/>
            <a:ext cx="1246346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Receive HTTP requests, validate, and call service functions.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291233" y="4038243"/>
            <a:ext cx="12601337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314093" y="40611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13" name="Text 11"/>
          <p:cNvSpPr/>
          <p:nvPr/>
        </p:nvSpPr>
        <p:spPr>
          <a:xfrm>
            <a:off x="1682948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Services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682948" y="4644390"/>
            <a:ext cx="121867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Main business logic (password hashing, JWT tokens).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567934" y="5331143"/>
            <a:ext cx="1232463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590794" y="5354002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17" name="Text 15"/>
          <p:cNvSpPr/>
          <p:nvPr/>
        </p:nvSpPr>
        <p:spPr>
          <a:xfrm>
            <a:off x="1959650" y="55384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Repositories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959650" y="5937290"/>
            <a:ext cx="1191006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Direct communication with the PostgreSQL database and blockchain.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291233" y="6624042"/>
            <a:ext cx="12601337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314093" y="6646902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21" name="Text 19"/>
          <p:cNvSpPr/>
          <p:nvPr/>
        </p:nvSpPr>
        <p:spPr>
          <a:xfrm>
            <a:off x="1682948" y="68313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Middleware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682948" y="7230189"/>
            <a:ext cx="121867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Functions for route protection and JWT token verification.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538877"/>
            <a:ext cx="7579519" cy="122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Registration and Authentication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02149" y="2054423"/>
            <a:ext cx="22860" cy="563630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199257" y="2262902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82181" y="2054423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5464" y="209103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80128" y="2121575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Registration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980128" y="2544366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user enters data. The backend hashes the password (bcryptjs) before writing it to the database.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99257" y="3769757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782181" y="3561278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5464" y="359789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80128" y="3628430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Login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980128" y="4051221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system checks credentials (bcrypt.compare) and generates a JWT token.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99257" y="5276612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782181" y="5068133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5464" y="510474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80128" y="5135285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Session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980128" y="5558076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JWT token is stored in localStorage and added to the Authorization header.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99257" y="6783467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21" name="Shape 18"/>
          <p:cNvSpPr/>
          <p:nvPr/>
        </p:nvSpPr>
        <p:spPr>
          <a:xfrm>
            <a:off x="782181" y="6574988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55464" y="661160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1980128" y="6642140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MetaMask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980128" y="7064931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user connects the wallet; the system checks for address matching with the database.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350"/>
            <a:ext cx="111461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Administrator Panel - Investment Recording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234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Process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52787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091327" y="2418755"/>
            <a:ext cx="53054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administrator enters the ETH address and the number of BEET tokens.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93790" y="355979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1091327" y="3450669"/>
            <a:ext cx="53054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frontend calculates the amount in USD and sends the data.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459170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1091327" y="4482584"/>
            <a:ext cx="5305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backend creates and signs the transaction (ethers.js).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30608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11" name="Text 9"/>
          <p:cNvSpPr/>
          <p:nvPr/>
        </p:nvSpPr>
        <p:spPr>
          <a:xfrm>
            <a:off x="1091327" y="5196959"/>
            <a:ext cx="5305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transaction is sent to the Sepolia test network.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602045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1091327" y="5911334"/>
            <a:ext cx="53054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Treasury smart contract records the investment and initiates the mint function.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93790" y="705237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1091327" y="6943249"/>
            <a:ext cx="5305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Tokens are transferred to the investor's address.</a:t>
            </a:r>
            <a:endParaRPr lang="en-US" sz="15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848326"/>
            <a:ext cx="6955631" cy="463700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88480" y="6708577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Result: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The backend returns txHash as confirmation of successful blockchain recording.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89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Claim Yield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36646"/>
            <a:ext cx="7556421" cy="1190744"/>
          </a:xfrm>
          <a:prstGeom prst="roundRect">
            <a:avLst>
              <a:gd name="adj" fmla="val 1500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6650" y="1759506"/>
            <a:ext cx="793790" cy="1145024"/>
          </a:xfrm>
          <a:prstGeom prst="roundRect">
            <a:avLst>
              <a:gd name="adj" fmla="val 19047"/>
            </a:avLst>
          </a:prstGeom>
          <a:solidFill>
            <a:srgbClr val="D1EFE4"/>
          </a:solidFill>
          <a:ln/>
        </p:spPr>
      </p:sp>
      <p:sp>
        <p:nvSpPr>
          <p:cNvPr id="6" name="Text 3"/>
          <p:cNvSpPr/>
          <p:nvPr/>
        </p:nvSpPr>
        <p:spPr>
          <a:xfrm>
            <a:off x="1060847" y="214598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808798" y="19578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Maturity Check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808798" y="2387084"/>
            <a:ext cx="63201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Frontend checks maturesOn and time.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93790" y="3125748"/>
            <a:ext cx="7556421" cy="1190744"/>
          </a:xfrm>
          <a:prstGeom prst="roundRect">
            <a:avLst>
              <a:gd name="adj" fmla="val 1500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148608"/>
            <a:ext cx="793790" cy="1145024"/>
          </a:xfrm>
          <a:prstGeom prst="roundRect">
            <a:avLst>
              <a:gd name="adj" fmla="val 19047"/>
            </a:avLst>
          </a:prstGeom>
          <a:solidFill>
            <a:srgbClr val="D1EFE4"/>
          </a:solidFill>
          <a:ln/>
        </p:spPr>
      </p:sp>
      <p:sp>
        <p:nvSpPr>
          <p:cNvPr id="11" name="Text 8"/>
          <p:cNvSpPr/>
          <p:nvPr/>
        </p:nvSpPr>
        <p:spPr>
          <a:xfrm>
            <a:off x="1060847" y="353508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808798" y="3346966"/>
            <a:ext cx="27727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Transaction Initiation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808798" y="3776186"/>
            <a:ext cx="63201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User clicks 'Claim Yield' to trigger handleClaim (ethers.js).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93790" y="4514850"/>
            <a:ext cx="7556421" cy="1190744"/>
          </a:xfrm>
          <a:prstGeom prst="roundRect">
            <a:avLst>
              <a:gd name="adj" fmla="val 1500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16650" y="4537710"/>
            <a:ext cx="793790" cy="1145024"/>
          </a:xfrm>
          <a:prstGeom prst="roundRect">
            <a:avLst>
              <a:gd name="adj" fmla="val 19047"/>
            </a:avLst>
          </a:prstGeom>
          <a:solidFill>
            <a:srgbClr val="D1EFE4"/>
          </a:solidFill>
          <a:ln/>
        </p:spPr>
      </p:sp>
      <p:sp>
        <p:nvSpPr>
          <p:cNvPr id="16" name="Text 13"/>
          <p:cNvSpPr/>
          <p:nvPr/>
        </p:nvSpPr>
        <p:spPr>
          <a:xfrm>
            <a:off x="1060847" y="492418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808798" y="4736068"/>
            <a:ext cx="30745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MetaMask Confirmation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808798" y="5165288"/>
            <a:ext cx="63201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MetaMask window: transaction review and manual confirmation.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793790" y="5903952"/>
            <a:ext cx="7556421" cy="1506736"/>
          </a:xfrm>
          <a:prstGeom prst="roundRect">
            <a:avLst>
              <a:gd name="adj" fmla="val 1185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16650" y="5926812"/>
            <a:ext cx="793790" cy="1461016"/>
          </a:xfrm>
          <a:prstGeom prst="roundRect">
            <a:avLst>
              <a:gd name="adj" fmla="val 19047"/>
            </a:avLst>
          </a:prstGeom>
          <a:solidFill>
            <a:srgbClr val="D1EFE4"/>
          </a:solidFill>
          <a:ln/>
        </p:spPr>
      </p:sp>
      <p:sp>
        <p:nvSpPr>
          <p:cNvPr id="21" name="Text 18"/>
          <p:cNvSpPr/>
          <p:nvPr/>
        </p:nvSpPr>
        <p:spPr>
          <a:xfrm>
            <a:off x="1060847" y="647128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4</a:t>
            </a:r>
            <a:endParaRPr lang="en-US" sz="2300" dirty="0"/>
          </a:p>
        </p:txBody>
      </p:sp>
      <p:sp>
        <p:nvSpPr>
          <p:cNvPr id="22" name="Text 19"/>
          <p:cNvSpPr/>
          <p:nvPr/>
        </p:nvSpPr>
        <p:spPr>
          <a:xfrm>
            <a:off x="1808798" y="61251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Execution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808798" y="6554391"/>
            <a:ext cx="63201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contract verifies conditions, changes status to isClaimed = true, completing the investment cycle.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00896"/>
            <a:ext cx="5608677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Testing and Deployment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5924" y="1521619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Automated Testing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5924" y="2043351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Tested with Mocha and Chai (Hardhat):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5924" y="2496860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recordInvestment restriction (admin only)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5924" y="285059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Accurate token minting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25924" y="3204329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Proper ownership transfer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3" y="3558064"/>
            <a:ext cx="6619460" cy="417063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4157" y="1521619"/>
            <a:ext cx="32070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Deployment on Sepolia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44157" y="2043351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Deployed to the Ethereum Sepolia test network: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4157" y="2496860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Hardhat configuration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157" y="285059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Infura RPC URL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3204329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Paying gas fees (test ETH)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4157" y="355806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Etherscan verification</a:t>
            </a:r>
            <a:endParaRPr lang="en-US" sz="14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77" y="4052411"/>
            <a:ext cx="3457099" cy="3457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322C6-8F54-4371-8D10-801663FAB4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71644" y="3698677"/>
            <a:ext cx="3717235" cy="2379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629364"/>
            <a:ext cx="7673935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Conclusion and Future Directions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16875" y="1547693"/>
            <a:ext cx="13196649" cy="1365052"/>
          </a:xfrm>
          <a:prstGeom prst="roundRect">
            <a:avLst>
              <a:gd name="adj" fmla="val 1181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9735" y="1570553"/>
            <a:ext cx="716875" cy="1319332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01" y="2095738"/>
            <a:ext cx="268724" cy="2687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35800" y="1749742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Achieved Results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635800" y="2137291"/>
            <a:ext cx="12075676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Successfully developed a full-stack prototype. Demonstrated practical application of real-world asset tokenization and simulation of the entire investment lifecycle.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16875" y="3091934"/>
            <a:ext cx="13196649" cy="1078349"/>
          </a:xfrm>
          <a:prstGeom prst="roundRect">
            <a:avLst>
              <a:gd name="adj" fmla="val 14958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735" y="3114794"/>
            <a:ext cx="716875" cy="1032629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01" y="3496627"/>
            <a:ext cx="268724" cy="26872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35800" y="3293983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Key Advantages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635800" y="3681532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High transparency (public transactions), increased investment accessibility for small investors, and automated rule execution via smart contracts.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716875" y="4349472"/>
            <a:ext cx="13196649" cy="2475667"/>
          </a:xfrm>
          <a:prstGeom prst="roundRect">
            <a:avLst>
              <a:gd name="adj" fmla="val 651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39735" y="4372332"/>
            <a:ext cx="716875" cy="2429947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001" y="5452824"/>
            <a:ext cx="268724" cy="26872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35800" y="4551521"/>
            <a:ext cx="233505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Future Development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635800" y="4939070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Integration with payment systems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635800" y="5288399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More advanced admin panel (analytics)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1635800" y="5637728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Migration to main Ethereum network or Layer 2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635800" y="5987058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Implementation of KYC procedures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1635800" y="6336387"/>
            <a:ext cx="1207567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Backend performance improvement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716875" y="7026712"/>
            <a:ext cx="1319664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50"/>
            <a:ext cx="61144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Problem and Motivation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47242"/>
            <a:ext cx="42077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Traditional Funding Models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31767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Complex and slow processes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704624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Limited access for small investors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091577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High administrative costs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478530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Lack of transparency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994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Consequences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564856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Farmers face difficult access to capital, while small investors lack access to profitable projects.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1772126"/>
            <a:ext cx="5602962" cy="56029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16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Goal of the Thesis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049423"/>
            <a:ext cx="3679031" cy="2897624"/>
          </a:xfrm>
          <a:prstGeom prst="roundRect">
            <a:avLst>
              <a:gd name="adj" fmla="val 61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99768" y="225540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79" y="2418993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9768" y="3049072"/>
            <a:ext cx="326707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DApp Prototype Development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9768" y="3788450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Decentralized application for tokenizing investments in sugar beet production.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179" y="2049423"/>
            <a:ext cx="3679031" cy="2897624"/>
          </a:xfrm>
          <a:prstGeom prst="roundRect">
            <a:avLst>
              <a:gd name="adj" fmla="val 616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7157" y="225540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0868" y="2418993"/>
            <a:ext cx="267891" cy="267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7157" y="3049072"/>
            <a:ext cx="28816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Investment Simulation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877157" y="3478292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administrator records the payment and issues ERC-20 tokens.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5145405"/>
            <a:ext cx="7556421" cy="1952387"/>
          </a:xfrm>
          <a:prstGeom prst="roundRect">
            <a:avLst>
              <a:gd name="adj" fmla="val 914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99768" y="535138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479" y="5514975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9768" y="61450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Claiming Yield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999768" y="6574274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Users claim yield upon the expiration of the investment cycle.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5535930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Blockchain Technology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Key Characteristics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48070" y="2127171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55765" y="2191464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Decentralization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55765" y="2670691"/>
            <a:ext cx="5731312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Data is distributed among participants, eliminating a single point of failure.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8070" y="3643074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55765" y="370736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Immutability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55765" y="4186595"/>
            <a:ext cx="573131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Transactions cannot be altered or deleted.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8070" y="4859774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55765" y="492406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Transparency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355765" y="5403294"/>
            <a:ext cx="573131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All transactions are publicly visible for easy verification.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6607"/>
            <a:ext cx="95267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Smart Contracts and ERC-20 Standard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93519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393519"/>
            <a:ext cx="91440" cy="245935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61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Smart Contracts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4043958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Self-executing digital agreements on the blockchain. They are automatically executed when pre-defined conditions are met, without the need for an intermediary.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393519"/>
            <a:ext cx="4215408" cy="2459355"/>
          </a:xfrm>
          <a:prstGeom prst="roundRect">
            <a:avLst>
              <a:gd name="adj" fmla="val 446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3393519"/>
            <a:ext cx="91440" cy="245935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61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ERC-20 Standard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4043958"/>
            <a:ext cx="370439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A technical standard for creating fungible tokens on the Ethereum blockchain. It defines functions for compatibility and interoperability (e.g., balanceOf, transfer).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393519"/>
            <a:ext cx="4215289" cy="2459355"/>
          </a:xfrm>
          <a:prstGeom prst="roundRect">
            <a:avLst>
              <a:gd name="adj" fmla="val 4462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3393519"/>
            <a:ext cx="91440" cy="245935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61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BEET token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4043958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Our token, based on the ERC-20 standard, is a digital proof of investment in sugar beet production.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2903"/>
            <a:ext cx="85692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Tokenization of Real-World Assets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89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The process by which rights to real-world assets are converted into digital tokens on the blockchain.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83059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7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Increased Liquidity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03959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Traditionally illiquid assets are divided into smaller fractions for easier trading in investment markets.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3986" y="383059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574738"/>
            <a:ext cx="27440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Fractional Ownership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03959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Dividing ownership into smaller parts enables faster investment for small investors.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383059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57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Transparency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03959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Ownership and transactions are publicly and securely recorded, allowing for verifiable confirmation.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3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Technologies Used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31300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5754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React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004661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library for dynamic and interactive user interfaces.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1831300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25754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Node.js / Express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3004661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backend environment, managing users and authentication.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719036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4631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PostgreSQL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4892397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Relational database for storing user data and roles.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144" y="3719036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44631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Solidity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4892397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Programming language for smart contracts on the Ethereum blockchain.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924312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6684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Ethers.js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93790" y="709767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library for communicating with the Ethereum blockchain.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144" y="5924312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144" y="66684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MetaMask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144" y="7097673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Digital wallet for interacting with decentralized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" y="1120616"/>
            <a:ext cx="3992166" cy="59883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64350"/>
            <a:ext cx="51157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System Architecture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382083"/>
            <a:ext cx="992267" cy="14610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0815" y="25804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Frontend (React)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470815" y="3009662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User interface for registration, login, investment overview, and connection with MetaMask wallet.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843099"/>
            <a:ext cx="992267" cy="14610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70815" y="40414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Backend (Node.js)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470815" y="447067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Business logic, user management, JWT authentication, and administrative transactions.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04115"/>
            <a:ext cx="992267" cy="14610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0815" y="5502473"/>
            <a:ext cx="26274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Blockchain (Solidity)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470815" y="5931694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Smart contracts on the Sepolia test network for secure data storage and rule execution.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9694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3198"/>
            <a:ext cx="57001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Smart Contract Design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8892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BEET.sol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459718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ERC-20 contract for BEET token. Inherits Ownable, restricting the mint function to the owner.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59093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Implements ERC-20 standard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7788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Controlled token issuance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36483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Ownership transferred to Treasury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28892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Treasury.sol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308074" y="3459718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Central contract with business logic.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395585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recordInvestment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- Records payment and mints tokens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466034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claimYield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- Request for yield after maturity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8074" y="536483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Storage of Investment structures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575179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Rule verification through require statements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A105E3-D59C-48FB-8F2C-256BF58A1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3641"/>
            <a:ext cx="5029200" cy="3347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913</Words>
  <Application>Microsoft Office PowerPoint</Application>
  <PresentationFormat>Custom</PresentationFormat>
  <Paragraphs>159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</cp:lastModifiedBy>
  <cp:revision>2</cp:revision>
  <dcterms:created xsi:type="dcterms:W3CDTF">2025-10-22T15:36:06Z</dcterms:created>
  <dcterms:modified xsi:type="dcterms:W3CDTF">2025-10-22T15:38:50Z</dcterms:modified>
</cp:coreProperties>
</file>